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73" r:id="rId18"/>
    <p:sldId id="277" r:id="rId19"/>
    <p:sldId id="275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748F154-EBB0-404B-B293-A9AD04EDB1FE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C6AAE6-92BC-495A-819A-3FA61076E7D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24744"/>
            <a:ext cx="9144000" cy="173275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Отчет о развитии кафедры печатных СМИ и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2014-2016 гг.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000372"/>
            <a:ext cx="8246298" cy="3857628"/>
          </a:xfrm>
        </p:spPr>
        <p:txBody>
          <a:bodyPr>
            <a:normAutofit fontScale="77500" lnSpcReduction="20000"/>
          </a:bodyPr>
          <a:lstStyle/>
          <a:p>
            <a:endParaRPr lang="ru-RU" b="1" dirty="0" smtClean="0"/>
          </a:p>
          <a:p>
            <a:pPr algn="r"/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 СОВЕРШЕНСТВОВАНИИ ФОРМ, МЕТОДОВ И НАПРАВЛЕНИЙ УЧЕБНО-МЕТОДИЧЕСКОЙ, НАУЧНО-ИССЛЕДОВАТЕЛЬСКОЙ И ВОСПИТАТЕЛЬНОЙ РАБОТЫ ЗА 201</a:t>
            </a:r>
            <a:r>
              <a:rPr lang="en-US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en-US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ГГ. </a:t>
            </a:r>
          </a:p>
          <a:p>
            <a:pPr algn="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заседание ученого совета РТСУ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07</a:t>
            </a: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декабря 201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cademy Tojik" pitchFamily="2" charset="0"/>
              </a:rPr>
              <a:t>Повышение квалификации</a:t>
            </a:r>
            <a:endParaRPr lang="ru-RU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Защита докторских (2) и кандидатских диссертаций (7)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Международной научно-практической конференции (г. Уфа, РФ) –д.ф.н., доцент, зав. кафедрой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Муллоев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Ш.Б.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в тренингах и обучающих семинарах -60% ППС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Academy Tojik" pitchFamily="2" charset="0"/>
              </a:rPr>
              <a:t>Совершенствование организации учебного процесса</a:t>
            </a:r>
            <a:endParaRPr lang="ru-RU" sz="1800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Переход на кредитно-рейтинговую систему обучения способствовал процессу обновления и созданию новых учебных программ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силлабусов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изменению в оценке знаний студентов с использованием новых методик – промежуточных и итогового контроля, разработке КСР, самостоятельных заданий и тестов. Методике преподавания журналистских дисциплин, а также использованию инновационных технологий в обучающем процессе уделяется большое внимание. Эти и другие вопросы ежемесячно обсуждаются на научно-теоретических и учебно-методических семинарах.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Academy Tojik" pitchFamily="2" charset="0"/>
              </a:rPr>
              <a:t>Использование </a:t>
            </a:r>
            <a:r>
              <a:rPr lang="ru-RU" sz="1800" dirty="0" err="1" smtClean="0">
                <a:latin typeface="Academy Tojik" pitchFamily="2" charset="0"/>
              </a:rPr>
              <a:t>мультимедийных</a:t>
            </a:r>
            <a:r>
              <a:rPr lang="ru-RU" sz="1800" dirty="0" smtClean="0">
                <a:latin typeface="Academy Tojik" pitchFamily="2" charset="0"/>
              </a:rPr>
              <a:t> средств</a:t>
            </a:r>
            <a:endParaRPr lang="ru-RU" sz="1800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Преподаватели кафедры активно внедряют в образовательный процесс мультимедиа технологии. Мультимедийные средства обучения используют на своих занятиях от 50 до 90% преподавателей кафедры.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Имеется мультимедийный кабинет (413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 где ведутся занятия по дисциплинам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Современные информационные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к.ф.н., ст. преподаватель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Хомидов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Д.Б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.)., Информационно-коммуникационные технологии в журналистике(к.ф.н., ст. преподаватель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Хомидов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Д.Б.).,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технологии(д.ф.н., доцент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Муллоев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Ш.Б.), информационная безопасность и СМИ (к.ф.н., ст. преподаватель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Хомидов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Д.Б.) и т.д.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Academy Tojik" pitchFamily="2" charset="0"/>
              </a:rPr>
              <a:t>Использование </a:t>
            </a:r>
            <a:r>
              <a:rPr lang="ru-RU" sz="2400" dirty="0" err="1" smtClean="0">
                <a:latin typeface="Academy Tojik" pitchFamily="2" charset="0"/>
              </a:rPr>
              <a:t>мультимедийных</a:t>
            </a:r>
            <a:r>
              <a:rPr lang="ru-RU" sz="2400" dirty="0" smtClean="0">
                <a:latin typeface="Academy Tojik" pitchFamily="2" charset="0"/>
              </a:rPr>
              <a:t> средств</a:t>
            </a:r>
            <a:endParaRPr lang="ru-RU" sz="2400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Открытие Молодежное издание «Студенческие вести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позволяют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студентам получать практические навыки работы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газетной журналистике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редактировать, верстать тексты, макетировать непосредственно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редакции 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последующим обсуждением готовых работ.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Газетные материалы, статьи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размещены на сайте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РТСУ в формате газеты.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cademy Tojik" pitchFamily="2" charset="0"/>
              </a:rPr>
              <a:t>НИР кафедры</a:t>
            </a:r>
            <a:endParaRPr lang="ru-RU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509751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Научные проблемы </a:t>
            </a:r>
          </a:p>
          <a:p>
            <a:pPr algn="just"/>
            <a:r>
              <a:rPr lang="ru-RU" dirty="0" smtClean="0"/>
              <a:t>«</a:t>
            </a:r>
            <a:r>
              <a:rPr lang="ru-RU" i="1" dirty="0"/>
              <a:t>Исследование новых направлений в современной филологической науке и журналистике</a:t>
            </a:r>
            <a:r>
              <a:rPr lang="ru-RU" dirty="0" smtClean="0"/>
              <a:t>».</a:t>
            </a:r>
          </a:p>
          <a:p>
            <a:pPr algn="just"/>
            <a:r>
              <a:rPr lang="ru-RU" dirty="0" smtClean="0"/>
              <a:t>НИР за 2014-2016 гг. выполнена. По результатам исследований преподавателей кафедры подготовлены сборники научных статей «Актуальные проблемы журналистики» - Выпуски 7, 8, </a:t>
            </a:r>
            <a:r>
              <a:rPr lang="en-US" dirty="0" smtClean="0"/>
              <a:t>9.</a:t>
            </a:r>
          </a:p>
          <a:p>
            <a:pPr algn="just"/>
            <a:r>
              <a:rPr lang="ru-RU" dirty="0"/>
              <a:t>М</a:t>
            </a:r>
            <a:r>
              <a:rPr lang="ru-RU" dirty="0" smtClean="0"/>
              <a:t>онографии и научные статьи в журналах ВАК и РИНЦ (имеются сертификаты </a:t>
            </a:r>
            <a:r>
              <a:rPr lang="ru-RU" dirty="0" err="1" smtClean="0"/>
              <a:t>Муллоев</a:t>
            </a:r>
            <a:r>
              <a:rPr lang="ru-RU" dirty="0" smtClean="0"/>
              <a:t> Ш.Б., </a:t>
            </a:r>
            <a:r>
              <a:rPr lang="ru-RU" dirty="0" err="1" smtClean="0"/>
              <a:t>Афсахзод</a:t>
            </a:r>
            <a:r>
              <a:rPr lang="ru-RU" dirty="0" smtClean="0"/>
              <a:t> А.А.).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67494"/>
            <a:ext cx="8115328" cy="101836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Academy Tojik" pitchFamily="2" charset="0"/>
              </a:rPr>
              <a:t>Научные мероприятия, организованные ППС </a:t>
            </a:r>
            <a:endParaRPr lang="ru-RU" sz="2000" dirty="0">
              <a:latin typeface="Academy Tojik" pitchFamily="2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236507"/>
              </p:ext>
            </p:extLst>
          </p:nvPr>
        </p:nvGraphicFramePr>
        <p:xfrm>
          <a:off x="214282" y="1500172"/>
          <a:ext cx="8786874" cy="5127495"/>
        </p:xfrm>
        <a:graphic>
          <a:graphicData uri="http://schemas.openxmlformats.org/drawingml/2006/table">
            <a:tbl>
              <a:tblPr/>
              <a:tblGrid>
                <a:gridCol w="2071210"/>
                <a:gridCol w="1677582"/>
                <a:gridCol w="1678472"/>
                <a:gridCol w="1678472"/>
                <a:gridCol w="1681138"/>
              </a:tblGrid>
              <a:tr h="692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статус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2014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2015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3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Международный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8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Региональный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3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Республиканский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8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Межвузовский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3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Внутри вузовский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8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Итого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52736"/>
          </a:xfrm>
        </p:spPr>
        <p:txBody>
          <a:bodyPr/>
          <a:lstStyle/>
          <a:p>
            <a:pPr algn="ctr"/>
            <a:r>
              <a:rPr lang="ru-RU" dirty="0" smtClean="0">
                <a:latin typeface="Academy Tojik" pitchFamily="2" charset="0"/>
              </a:rPr>
              <a:t>Публикации кафедры</a:t>
            </a:r>
            <a:endParaRPr lang="ru-RU" dirty="0">
              <a:latin typeface="Academy Tojik" pitchFamily="2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578336"/>
              </p:ext>
            </p:extLst>
          </p:nvPr>
        </p:nvGraphicFramePr>
        <p:xfrm>
          <a:off x="1187624" y="1196752"/>
          <a:ext cx="7560840" cy="48236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7800"/>
                <a:gridCol w="1447800"/>
                <a:gridCol w="1640904"/>
                <a:gridCol w="1584176"/>
                <a:gridCol w="1440160"/>
              </a:tblGrid>
              <a:tr h="763734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публикации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2016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к-во </a:t>
                      </a:r>
                      <a:r>
                        <a:rPr lang="ru-RU" dirty="0" err="1" smtClean="0"/>
                        <a:t>п.л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420362">
                <a:tc>
                  <a:txBody>
                    <a:bodyPr/>
                    <a:lstStyle/>
                    <a:p>
                      <a:r>
                        <a:rPr lang="ru-RU" dirty="0" smtClean="0"/>
                        <a:t>Монографии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r>
                        <a:rPr lang="ru-RU" dirty="0" smtClean="0"/>
                        <a:t>.3</a:t>
                      </a:r>
                      <a:endParaRPr lang="ru-RU" dirty="0"/>
                    </a:p>
                  </a:txBody>
                  <a:tcPr/>
                </a:tc>
              </a:tr>
              <a:tr h="880764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Учебно-метод.</a:t>
                      </a:r>
                    </a:p>
                    <a:p>
                      <a:r>
                        <a:rPr lang="ru-RU" dirty="0" smtClean="0"/>
                        <a:t>пособия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32.7</a:t>
                      </a:r>
                      <a:endParaRPr lang="ru-RU" dirty="0"/>
                    </a:p>
                  </a:txBody>
                  <a:tcPr/>
                </a:tc>
              </a:tr>
              <a:tr h="398412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Статьи ВАК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6.5</a:t>
                      </a:r>
                      <a:endParaRPr lang="ru-RU" dirty="0"/>
                    </a:p>
                  </a:txBody>
                  <a:tcPr/>
                </a:tc>
              </a:tr>
              <a:tr h="570782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Статьи РИНЦ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4.9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359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Статьи в сборниках 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6.9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936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Статьи </a:t>
                      </a:r>
                      <a:r>
                        <a:rPr lang="en-US" dirty="0" smtClean="0"/>
                        <a:t>SCOPUS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1.5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9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</a:t>
                      </a:r>
                      <a:r>
                        <a:rPr lang="en-US" dirty="0" smtClean="0"/>
                        <a:t>: </a:t>
                      </a:r>
                      <a:r>
                        <a:rPr lang="ru-RU" dirty="0" smtClean="0"/>
                        <a:t>81</a:t>
                      </a:r>
                      <a:r>
                        <a:rPr lang="en-US" dirty="0" smtClean="0"/>
                        <a:t>.</a:t>
                      </a:r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479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Academy Tojik" pitchFamily="2" charset="0"/>
              </a:rPr>
              <a:t>НИРС</a:t>
            </a:r>
            <a:endParaRPr lang="ru-RU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 smtClean="0">
                <a:latin typeface="Academy Tojik" pitchFamily="2" charset="0"/>
              </a:rPr>
              <a:t>НИРС на кафедре</a:t>
            </a:r>
            <a:r>
              <a:rPr lang="ru-RU" sz="2400" dirty="0" smtClean="0">
                <a:latin typeface="Academy Tojik" pitchFamily="2" charset="0"/>
              </a:rPr>
              <a:t> осуществляется в соответствии с утвержденным планом работы и включает в себя проведение научно-исследовательских мероприятий - конференций, круглых столов, олимпиад, а также индивидуальную научно-исследовательскую работу преподавателей со студентами.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 2014 года на кафедре функционирует Центр молодых журналистов, в который входят более 29 одаренных студентов. В Центе проводятся презентации работ молодых журналистов, встречи  ведущими журналистами республики, диспуты на различные темы касательно сегодняшнего состояния СМИ и перспектив их развития.  </a:t>
            </a:r>
            <a:endParaRPr lang="ru-RU" sz="2400" dirty="0">
              <a:latin typeface="Academy Tojik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>
                <a:latin typeface="Academy Tojik" pitchFamily="2" charset="0"/>
              </a:rPr>
              <a:t>проведении учебно-производственных практик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dirty="0" smtClean="0"/>
              <a:t> 	</a:t>
            </a:r>
            <a:r>
              <a:rPr lang="ru-RU" sz="3800" dirty="0" smtClean="0"/>
              <a:t>На кафедра студенческие практики </a:t>
            </a:r>
            <a:r>
              <a:rPr lang="ru-RU" sz="3800" dirty="0"/>
              <a:t>проводятся в соответствии с учебной программой, согласно Госстандарту образования Российской Федерации. За 4 года обучения студенты проходят 4 практики: учебно-ознакомительная (1курс дневное отделение и 2 курс заочное отделение); 1-ая производственная практика (2 курс дневное отделение и 3 курс заочное отделение); 2-я и 3-я производственные практики на 4 курсе (одна в сентябре, вторая в апрель-май). В связи с этим проведена соответствующая работа по организации практик. Определено содержание работы студентов на практике: в соответствии с этим разработаны программы практик, отвечающие требованиям высшей школы; практики организованы с учетом профиля специальности. Базовыми учреждениями являются: ТВ «</a:t>
            </a:r>
            <a:r>
              <a:rPr lang="ru-RU" sz="3800" dirty="0" err="1"/>
              <a:t>Пойтахт</a:t>
            </a:r>
            <a:r>
              <a:rPr lang="ru-RU" sz="3800" dirty="0"/>
              <a:t>», «</a:t>
            </a:r>
            <a:r>
              <a:rPr lang="ru-RU" sz="3800" dirty="0" err="1"/>
              <a:t>Джахоннамо</a:t>
            </a:r>
            <a:r>
              <a:rPr lang="ru-RU" sz="3800" dirty="0"/>
              <a:t>», НИАТ «</a:t>
            </a:r>
            <a:r>
              <a:rPr lang="ru-RU" sz="3800" dirty="0" err="1"/>
              <a:t>Ховар</a:t>
            </a:r>
            <a:r>
              <a:rPr lang="ru-RU" sz="3800" dirty="0"/>
              <a:t>», Радио «</a:t>
            </a:r>
            <a:r>
              <a:rPr lang="ru-RU" sz="3800" dirty="0" err="1"/>
              <a:t>Ватан</a:t>
            </a:r>
            <a:r>
              <a:rPr lang="ru-RU" sz="3800" dirty="0"/>
              <a:t>», еженедельник «Вечерка</a:t>
            </a:r>
            <a:r>
              <a:rPr lang="ru-RU" sz="3800" dirty="0" smtClean="0"/>
              <a:t>», </a:t>
            </a:r>
            <a:r>
              <a:rPr lang="ru-RU" sz="3800" dirty="0"/>
              <a:t>ООО «</a:t>
            </a:r>
            <a:r>
              <a:rPr lang="ru-RU" sz="3800" dirty="0" err="1"/>
              <a:t>Чархи</a:t>
            </a:r>
            <a:r>
              <a:rPr lang="ru-RU" sz="3800" dirty="0"/>
              <a:t> </a:t>
            </a:r>
            <a:r>
              <a:rPr lang="ru-RU" sz="3800" dirty="0" err="1"/>
              <a:t>гардун</a:t>
            </a:r>
            <a:r>
              <a:rPr lang="ru-RU" sz="3800" dirty="0"/>
              <a:t>», «Народная газета», «</a:t>
            </a:r>
            <a:r>
              <a:rPr lang="ru-RU" sz="3800" dirty="0" err="1"/>
              <a:t>Варзиш</a:t>
            </a:r>
            <a:r>
              <a:rPr lang="ru-RU" sz="3800" dirty="0"/>
              <a:t>-спорт</a:t>
            </a:r>
            <a:r>
              <a:rPr lang="ru-RU" sz="3800" dirty="0" smtClean="0"/>
              <a:t>».</a:t>
            </a:r>
          </a:p>
          <a:p>
            <a:pPr algn="just">
              <a:lnSpc>
                <a:spcPct val="120000"/>
              </a:lnSpc>
            </a:pPr>
            <a:r>
              <a:rPr lang="ru-RU" sz="3800" i="1" dirty="0"/>
              <a:t> </a:t>
            </a:r>
            <a:r>
              <a:rPr lang="ru-RU" sz="3800" i="1" dirty="0" smtClean="0"/>
              <a:t>	С </a:t>
            </a:r>
            <a:r>
              <a:rPr lang="ru-RU" sz="3800" i="1" dirty="0"/>
              <a:t>прошлого учебного года график прохождения практик изменился. На наш взгляд это не лучшие изменения. Получается, что студенты третьего курса дневного отделения и 4 курс заочники практику не проходят, зато две практики на выпускных курсах. Сентябрь 4 недели и  с 18апреля по 28 мая(6 недель). Минимум 10 дней дается на оформление документации и сдачу отчета и ведомостей. Этого времени практически нет, так как 1 июня должны быть готовы сводные ведомости и приказ о допуске к ГАК. 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1893321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cademy Tojik" pitchFamily="2" charset="0"/>
              </a:rPr>
              <a:t>Сотрудничество кафедры</a:t>
            </a:r>
            <a:endParaRPr lang="ru-RU" dirty="0">
              <a:latin typeface="Academy Tojik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lvl="1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	Кафедра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сотрудничает с факультетами и отделениями журналистики вузов  Таджикистана – Таджикским Национальным университетом и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Худжандским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государственным университетом – в разработке учебных стандартов для вузов. В 2007-2008 гг. были разработаны рабочие программы, которые были утверждены в качестве стандартов Министерством образования РТ, по следующим дисциплинам: экономика и менеджмент СМИ, в 2010 году по дисциплине «Основы творческой деятельности журналиста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457200" lvl="1" indent="0" algn="just"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 	На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отделении журналистики ежегодно проводятся семинары, в работе которого принимают участие преподаватели и студенты отделения журналистики, и руководители СМИ страны. В задачи семинара входит взаимодействие и тесное сотрудничество университета с будущими работодателями в подготовке журналистов. Сотрудники и студенты кафедры сотрудничают практически со всеми ведущими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госудасрственными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негосудраственными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изданиями страны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– с газетами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Минбари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Халк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Чумхуриат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Садои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Мардум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Аргументы и факты. Таджикистан», ООО «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Чархи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гардун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», а также с информационными агентствами «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Ховар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», «Авеста», , «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Варзиш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-Спорт», ОАО «</a:t>
            </a:r>
            <a:r>
              <a:rPr lang="ru-RU" sz="2900" dirty="0" err="1">
                <a:latin typeface="Times New Roman" pitchFamily="18" charset="0"/>
                <a:cs typeface="Times New Roman" pitchFamily="18" charset="0"/>
              </a:rPr>
              <a:t>Оила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 и т.д.</a:t>
            </a:r>
          </a:p>
          <a:p>
            <a:pPr algn="just"/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798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Academy Tojik" pitchFamily="2" charset="0"/>
              </a:rPr>
              <a:t>Общая информация</a:t>
            </a:r>
            <a:endParaRPr lang="ru-RU" b="1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75737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Кафедра печатных СМИ и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является выпускающей кафедрой.</a:t>
            </a:r>
          </a:p>
          <a:p>
            <a:pPr algn="just"/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Кафедра 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печатных СМИ и PR  создана в 2006 году. Основное направление деятельности кафедры – профессиональная подготовка журналистов для </a:t>
            </a:r>
            <a:r>
              <a:rPr lang="ru-RU" sz="31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газетно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-журнальной периодики, а также разработка общей нормы творческой деятельности журналиста для всех специализаций. Кафедрой разработана общая концепция профессионального обучения журналистов, положенная в основу государственного стандарта по специальности «Журналистика», включающая как общие теоретические дисциплины, так и современные технологии журналистской деятельности. Значительное количество учебных часов отводится для занятий в области проблемно-тематической и методологической специализации.</a:t>
            </a:r>
            <a:endParaRPr lang="ru-RU" sz="3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Целью профессионально-ориентированного обучения на отделении журналистики в соответствии с утвержденными стандартами и ООП </a:t>
            </a:r>
            <a:r>
              <a:rPr lang="ru-RU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031300.62, 42.04.02  и ООП магистратуры 42.04.02 – Паблик </a:t>
            </a:r>
            <a:r>
              <a:rPr lang="ru-RU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релейшнз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является приобретение студентами знаний, необходимых для работы в сфере 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СМИ, связей с общественностью и 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массовых коммуникаций. Кафедра специализируется на подготовке будущих специалистов в сфере печатных СМИ и связей с общественностью.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cademy Tojik" pitchFamily="2" charset="0"/>
              </a:rPr>
              <a:t>Кафедра печатных </a:t>
            </a:r>
            <a:r>
              <a:rPr lang="ru-RU" dirty="0" err="1" smtClean="0">
                <a:latin typeface="Academy Tojik" pitchFamily="2" charset="0"/>
              </a:rPr>
              <a:t>сми</a:t>
            </a:r>
            <a:r>
              <a:rPr lang="ru-RU" dirty="0" smtClean="0">
                <a:latin typeface="Academy Tojik" pitchFamily="2" charset="0"/>
              </a:rPr>
              <a:t> и </a:t>
            </a:r>
            <a:r>
              <a:rPr lang="en-US" smtClean="0">
                <a:latin typeface="Academy Tojik" pitchFamily="2" charset="0"/>
              </a:rPr>
              <a:t>PR</a:t>
            </a:r>
            <a:endParaRPr lang="ru-RU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000" dirty="0" smtClean="0"/>
          </a:p>
          <a:p>
            <a:pPr algn="ctr"/>
            <a:endParaRPr lang="ru-RU" sz="4000" dirty="0"/>
          </a:p>
          <a:p>
            <a:pPr marL="0" indent="0"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cademy Tojik" pitchFamily="2" charset="0"/>
              </a:rPr>
              <a:t>ООП ВПО кафедры</a:t>
            </a:r>
            <a:endParaRPr lang="ru-RU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776644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ru-RU" b="1" dirty="0" smtClean="0"/>
              <a:t>	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Учебная, учебно-методическая работа на кафедре осуществляется на основе учебных планов по подготовке бакалавров и магистров по направлению «Журналистика» в соответствии с ООП ВПО – 031300.62 - квалификация (степень) бакалавр (для студентов 3-4 курсов), 420302.62 - квалификация (степень) бакалавр (для студентов 1-2 курсов), 42.04.02 -квалификация (степень) выпускника магистр и подготовке  кадров  высшей  квалификации в  аспирантуре  - 42.06.01 - Средства  массовой  информации  и информационно-библиотечное  дело.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cademy Tojik" pitchFamily="2" charset="0"/>
              </a:rPr>
              <a:t>Задачи кафедры</a:t>
            </a:r>
            <a:endParaRPr lang="ru-RU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358246" cy="516894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Обучение вопросов истории и теории отечественной и зарубежной журналистики, актуальных проблем СМИ Таджикистана, общих теоретических проблем журналистики и печатных СМИ, связей с общественностью, основ и практических навыков газетной журналистики.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  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Развитие исследовательских навыков для анализа журналистских и публицистических жанров в газете, проведения сравнительных исследований таджикских, российских и зарубежных печатных СМИ, включая аудиторию и стиль изложения статей.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Academy Tojik" pitchFamily="2" charset="0"/>
              </a:rPr>
              <a:t>Направления деятельности кафедры</a:t>
            </a:r>
            <a:endParaRPr lang="ru-RU" sz="2800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Печатные СМИ Таджикистана и России, теория и практика массовых коммуникаций,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публицистика,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Relation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(PR) и т.д.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Совершенствование учебного процесса в связи с переходом на кредитно-рейтинговую систему обучения (учебные планы, система зачетных единиц, самостоятельная работа студентов, проведение экзаменов в виде тестировании, компьютеризация образовательного процесса и др.)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Academy Tojik" pitchFamily="2" charset="0"/>
              </a:rPr>
              <a:t>Направления деятельности кафедры</a:t>
            </a:r>
            <a:endParaRPr lang="ru-RU" sz="2800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и укрепление профессиональных компетенций и практических навыков у студентов, как бакалавров, так и магистров в сфере газетной журналистики и связей с общественностью через имеющиеся в настоящее время ресурсы кафедры – учебную редакцию газету «Студенческие вести», профессионально-творческую мастерскую и мультимедийный кабинет (413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 для подготовки презентаций.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latin typeface="Academy Tojik" pitchFamily="2" charset="0"/>
              </a:rPr>
              <a:t>Молодежное издание «Студенческие вести</a:t>
            </a:r>
            <a:r>
              <a:rPr lang="ru-RU" sz="2400" dirty="0" smtClean="0">
                <a:latin typeface="Academy Tojik" pitchFamily="2" charset="0"/>
              </a:rPr>
              <a:t>»</a:t>
            </a:r>
            <a:endParaRPr lang="ru-RU" sz="2400" dirty="0">
              <a:latin typeface="Academy Tojik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  <a:p>
            <a:pPr algn="r"/>
            <a:endParaRPr lang="ru-RU" sz="4300" dirty="0" smtClean="0"/>
          </a:p>
          <a:p>
            <a:pPr algn="r"/>
            <a:r>
              <a:rPr lang="ru-RU" sz="4300" b="1" dirty="0"/>
              <a:t>Главный редактор </a:t>
            </a:r>
          </a:p>
          <a:p>
            <a:pPr marL="0" indent="0" algn="r">
              <a:buNone/>
            </a:pPr>
            <a:r>
              <a:rPr lang="ru-RU" sz="4300" b="1" dirty="0" smtClean="0"/>
              <a:t>Кузьмичева Ольга Владимировна</a:t>
            </a:r>
            <a:r>
              <a:rPr lang="en-US" sz="4300" b="1" dirty="0"/>
              <a:t>,</a:t>
            </a:r>
            <a:endParaRPr lang="ru-RU" sz="4300" b="1" dirty="0" smtClean="0"/>
          </a:p>
          <a:p>
            <a:pPr marL="0" indent="0" algn="r">
              <a:buNone/>
            </a:pPr>
            <a:r>
              <a:rPr lang="ru-RU" sz="4300" b="1" dirty="0" smtClean="0"/>
              <a:t>старший преподаватель кафедра</a:t>
            </a:r>
            <a:endParaRPr lang="en-US" sz="4300" b="1" dirty="0" smtClean="0"/>
          </a:p>
          <a:p>
            <a:pPr marL="0" indent="0" algn="r">
              <a:buNone/>
            </a:pPr>
            <a:r>
              <a:rPr lang="ru-RU" sz="4300" b="1" dirty="0" smtClean="0"/>
              <a:t> печатных СМИ и </a:t>
            </a:r>
            <a:r>
              <a:rPr lang="en-US" sz="4300" b="1" dirty="0" smtClean="0"/>
              <a:t>PR</a:t>
            </a:r>
            <a:r>
              <a:rPr lang="ru-RU" sz="4300" b="1" dirty="0"/>
              <a:t/>
            </a:r>
            <a:br>
              <a:rPr lang="ru-RU" sz="4300" b="1" dirty="0"/>
            </a:br>
            <a:endParaRPr lang="ru-RU" sz="4300" b="1" dirty="0"/>
          </a:p>
          <a:p>
            <a:pPr marL="0" indent="0" algn="just">
              <a:buNone/>
            </a:pPr>
            <a:endParaRPr lang="en-US" sz="4300" dirty="0" smtClean="0"/>
          </a:p>
          <a:p>
            <a:pPr marL="0" indent="0" algn="just">
              <a:buNone/>
            </a:pPr>
            <a:endParaRPr lang="en-US" sz="4300" dirty="0" smtClean="0"/>
          </a:p>
          <a:p>
            <a:pPr marL="0" indent="0" algn="just">
              <a:buNone/>
            </a:pPr>
            <a:endParaRPr lang="en-US" sz="4300" dirty="0"/>
          </a:p>
          <a:p>
            <a:pPr marL="0" indent="0" algn="just">
              <a:buNone/>
            </a:pPr>
            <a:endParaRPr lang="en-US" sz="4300" dirty="0" smtClean="0"/>
          </a:p>
          <a:p>
            <a:pPr algn="just"/>
            <a:r>
              <a:rPr lang="ru-RU" sz="4300" dirty="0" smtClean="0"/>
              <a:t>«</a:t>
            </a:r>
            <a:r>
              <a:rPr lang="ru-RU" sz="4300" dirty="0"/>
              <a:t>Студенческие вести» ежемесячное молодежное издание, выходит в обновленном варианте с октября 2009 года. (Лицензия № 0147 с 8.июля 2011 по 8 июля 2014 года) Ежегодно в газете проходят практику студенты отделения «Журналистика». «Студенческие вести» это хороший трамплин и практический курс для студентов журналистов. Главные задачи, которые поставил перед собой коллектив редакции: искренне и объективно освещать наиболее значимые события РТСУ, предоставлять возможность студентам и преподавателям вуза публиковать свои работы, делиться мнениями. </a:t>
            </a:r>
          </a:p>
        </p:txBody>
      </p:sp>
      <p:pic>
        <p:nvPicPr>
          <p:cNvPr id="1026" name="Picture 2" descr="C:\Documents and Settings\Admin\Рабочий стол\Кузьмичева Ольг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916832"/>
            <a:ext cx="18954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dmin\Рабочий стол\Студенческие вест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7900"/>
            <a:ext cx="250576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907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cademy Tojik" pitchFamily="2" charset="0"/>
              </a:rPr>
              <a:t>План развития кафедры</a:t>
            </a:r>
            <a:endParaRPr lang="ru-RU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решения задач кафедры разработан перспективный план развития кафедры в области учебной, учебно-методической, научно-исследовательской и воспитательной работы согласно требованиям Госстандарта по образованию РФ и РТ.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Научная тема кафедры на 2016-2020 гг.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- «Исследование новых направлений в современной филологической науке и журналистике».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Исследования по этой теме легли в основу учебных курсов, научных статей и учебных пособий.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cademy Tojik" pitchFamily="2" charset="0"/>
              </a:rPr>
              <a:t>ППС кафедры</a:t>
            </a:r>
            <a:endParaRPr lang="ru-RU" dirty="0">
              <a:latin typeface="Academy Tojik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301038" cy="4857784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структуре ППС кафедры на сегодняшний день: 6 штатных преподавателей и 3 совместителей – 2 - внутренних и 1 - внешний, в т.ч. 1 профессора, 2 доктора филологических наук, 3 доцента, 6 кандидатов наук.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100% ППС кафедры (штатные сотрудники) имеют ученые степени. Педагогический стаж преподавателей – от 2 до 37 лет. Средний возраст преподавателей –45 лет. Из них 55%-жен, 45% - муж.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318</TotalTime>
  <Words>837</Words>
  <Application>Microsoft Office PowerPoint</Application>
  <PresentationFormat>Экран (4:3)</PresentationFormat>
  <Paragraphs>130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Отчет о развитии кафедры печатных СМИ и pr за 2014-2016 гг.</vt:lpstr>
      <vt:lpstr>Общая информация</vt:lpstr>
      <vt:lpstr>ООП ВПО кафедры</vt:lpstr>
      <vt:lpstr>Задачи кафедры</vt:lpstr>
      <vt:lpstr>Направления деятельности кафедры</vt:lpstr>
      <vt:lpstr>Направления деятельности кафедры</vt:lpstr>
      <vt:lpstr>Молодежное издание «Студенческие вести»</vt:lpstr>
      <vt:lpstr>План развития кафедры</vt:lpstr>
      <vt:lpstr>ППС кафедры</vt:lpstr>
      <vt:lpstr>Повышение квалификации</vt:lpstr>
      <vt:lpstr>Совершенствование организации учебного процесса</vt:lpstr>
      <vt:lpstr>Использование мультимедийных средств</vt:lpstr>
      <vt:lpstr>Использование мультимедийных средств</vt:lpstr>
      <vt:lpstr>НИР кафедры</vt:lpstr>
      <vt:lpstr>Научные мероприятия, организованные ППС </vt:lpstr>
      <vt:lpstr>Публикации кафедры</vt:lpstr>
      <vt:lpstr>НИРС</vt:lpstr>
      <vt:lpstr>проведении учебно-производственных практик</vt:lpstr>
      <vt:lpstr>Сотрудничество кафедры</vt:lpstr>
      <vt:lpstr>Кафедра печатных сми и PR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кафедры истории и теории журналистики и электронных СМИ</dc:title>
  <dc:creator>User</dc:creator>
  <cp:lastModifiedBy>Печатных СМИ и PR</cp:lastModifiedBy>
  <cp:revision>91</cp:revision>
  <dcterms:created xsi:type="dcterms:W3CDTF">2015-11-25T06:06:51Z</dcterms:created>
  <dcterms:modified xsi:type="dcterms:W3CDTF">2016-12-21T03:20:24Z</dcterms:modified>
</cp:coreProperties>
</file>